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8288000" cy="10287000"/>
  <p:notesSz cx="6858000" cy="9144000"/>
  <p:embeddedFontLst>
    <p:embeddedFont>
      <p:font typeface="DM Sans Bold"/>
      <p:bold r:id="rId21"/>
    </p:embeddedFont>
    <p:embeddedFont>
      <p:font typeface="DM Sans"/>
      <p:regular r:id="rId22"/>
    </p:embeddedFont>
    <p:embeddedFont>
      <p:font typeface="Calibri" panose="020F050202020403020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777" r="-9010" b="-9928"/>
            </a:stretch>
          </a:blipFill>
        </p:spPr>
      </p:sp>
      <p:sp>
        <p:nvSpPr>
          <p:cNvPr id="3" name="TextBox 3"/>
          <p:cNvSpPr txBox="1"/>
          <p:nvPr/>
        </p:nvSpPr>
        <p:spPr>
          <a:xfrm>
            <a:off x="-66397" y="2818878"/>
            <a:ext cx="13377075" cy="3152358"/>
          </a:xfrm>
          <a:prstGeom prst="rect">
            <a:avLst/>
          </a:prstGeom>
        </p:spPr>
        <p:txBody>
          <a:bodyPr lIns="0" tIns="0" rIns="0" bIns="0" rtlCol="0" anchor="t">
            <a:spAutoFit/>
          </a:bodyPr>
          <a:lstStyle/>
          <a:p>
            <a:pPr algn="ctr">
              <a:lnSpc>
                <a:spcPts val="25745"/>
              </a:lnSpc>
              <a:spcBef>
                <a:spcPct val="0"/>
              </a:spcBef>
            </a:pPr>
            <a:r>
              <a:rPr lang="en-US" sz="18390"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ESPACIO</a:t>
            </a:r>
            <a:endParaRPr lang="en-US" sz="18390"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4" name="TextBox 4"/>
          <p:cNvSpPr txBox="1"/>
          <p:nvPr/>
        </p:nvSpPr>
        <p:spPr>
          <a:xfrm>
            <a:off x="1205159" y="2141746"/>
            <a:ext cx="12171915" cy="1488675"/>
          </a:xfrm>
          <a:prstGeom prst="rect">
            <a:avLst/>
          </a:prstGeom>
        </p:spPr>
        <p:txBody>
          <a:bodyPr lIns="0" tIns="0" rIns="0" bIns="0" rtlCol="0" anchor="t">
            <a:spAutoFit/>
          </a:bodyPr>
          <a:lstStyle/>
          <a:p>
            <a:pPr algn="l">
              <a:lnSpc>
                <a:spcPts val="12220"/>
              </a:lnSpc>
              <a:spcBef>
                <a:spcPct val="0"/>
              </a:spcBef>
            </a:pPr>
            <a:r>
              <a:rPr lang="en-US" sz="8730" b="1" spc="6982">
                <a:solidFill>
                  <a:srgbClr val="FFFFFF"/>
                </a:solidFill>
                <a:latin typeface="DM Sans Bold"/>
                <a:ea typeface="DM Sans Bold"/>
                <a:cs typeface="DM Sans Bold"/>
                <a:sym typeface="DM Sans Bold"/>
              </a:rPr>
              <a:t>WIKI</a:t>
            </a:r>
            <a:endParaRPr lang="en-US" sz="8730" b="1" spc="6982">
              <a:solidFill>
                <a:srgbClr val="FFFFFF"/>
              </a:solidFill>
              <a:latin typeface="DM Sans Bold"/>
              <a:ea typeface="DM Sans Bold"/>
              <a:cs typeface="DM Sans Bold"/>
              <a:sym typeface="DM Sans Bold"/>
            </a:endParaRPr>
          </a:p>
        </p:txBody>
      </p:sp>
      <p:sp>
        <p:nvSpPr>
          <p:cNvPr id="5" name="TextBox 5"/>
          <p:cNvSpPr txBox="1"/>
          <p:nvPr/>
        </p:nvSpPr>
        <p:spPr>
          <a:xfrm>
            <a:off x="1594729" y="674113"/>
            <a:ext cx="10054822" cy="549910"/>
          </a:xfrm>
          <a:prstGeom prst="rect">
            <a:avLst/>
          </a:prstGeom>
        </p:spPr>
        <p:txBody>
          <a:bodyPr lIns="0" tIns="0" rIns="0" bIns="0" rtlCol="0" anchor="t">
            <a:spAutoFit/>
          </a:bodyPr>
          <a:lstStyle/>
          <a:p>
            <a:pPr algn="ctr">
              <a:lnSpc>
                <a:spcPts val="2240"/>
              </a:lnSpc>
            </a:pPr>
            <a:r>
              <a:rPr lang="en-US" sz="1600" b="1">
                <a:solidFill>
                  <a:srgbClr val="FFFFFF"/>
                </a:solidFill>
                <a:latin typeface="DM Sans Bold"/>
                <a:ea typeface="DM Sans Bold"/>
                <a:cs typeface="DM Sans Bold"/>
                <a:sym typeface="DM Sans Bold"/>
              </a:rPr>
              <a:t>Universidad  Nacional Pedro Henríquez Ureña. INF-421-02 Lenguajes de programación 1. </a:t>
            </a:r>
            <a:endParaRPr lang="en-US" sz="1600" b="1">
              <a:solidFill>
                <a:srgbClr val="FFFFFF"/>
              </a:solidFill>
              <a:latin typeface="DM Sans Bold"/>
              <a:ea typeface="DM Sans Bold"/>
              <a:cs typeface="DM Sans Bold"/>
              <a:sym typeface="DM Sans Bold"/>
            </a:endParaRPr>
          </a:p>
          <a:p>
            <a:pPr algn="ctr">
              <a:lnSpc>
                <a:spcPts val="2240"/>
              </a:lnSpc>
              <a:spcBef>
                <a:spcPct val="0"/>
              </a:spcBef>
            </a:pPr>
            <a:r>
              <a:rPr lang="en-US" sz="1600" b="1">
                <a:solidFill>
                  <a:srgbClr val="FFFFFF"/>
                </a:solidFill>
                <a:latin typeface="DM Sans Bold"/>
                <a:ea typeface="DM Sans Bold"/>
                <a:cs typeface="DM Sans Bold"/>
                <a:sym typeface="DM Sans Bold"/>
              </a:rPr>
              <a:t> Johanna Elisa Rodriguez Ricardo.</a:t>
            </a:r>
            <a:endParaRPr lang="en-US" sz="1600" b="1">
              <a:solidFill>
                <a:srgbClr val="FFFFFF"/>
              </a:solidFill>
              <a:latin typeface="DM Sans Bold"/>
              <a:ea typeface="DM Sans Bold"/>
              <a:cs typeface="DM Sans Bold"/>
              <a:sym typeface="DM Sans Bold"/>
            </a:endParaRPr>
          </a:p>
        </p:txBody>
      </p:sp>
      <p:sp>
        <p:nvSpPr>
          <p:cNvPr id="6" name="TextBox 6"/>
          <p:cNvSpPr txBox="1"/>
          <p:nvPr/>
        </p:nvSpPr>
        <p:spPr>
          <a:xfrm>
            <a:off x="1205159" y="6722072"/>
            <a:ext cx="5249667" cy="365760"/>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DM Sans"/>
                <a:ea typeface="DM Sans"/>
                <a:cs typeface="DM Sans"/>
                <a:sym typeface="DM Sans"/>
              </a:rPr>
              <a:t>Ruben Alberto Paulino Camacho 21-0955</a:t>
            </a:r>
            <a:endParaRPr lang="en-US" sz="2100">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3333" b="-23333"/>
            </a:stretch>
          </a:blipFill>
        </p:spPr>
      </p:sp>
      <p:sp>
        <p:nvSpPr>
          <p:cNvPr id="3" name="TextBox 3"/>
          <p:cNvSpPr txBox="1"/>
          <p:nvPr/>
        </p:nvSpPr>
        <p:spPr>
          <a:xfrm>
            <a:off x="1036823" y="2276690"/>
            <a:ext cx="16222477" cy="1296060"/>
          </a:xfrm>
          <a:prstGeom prst="rect">
            <a:avLst/>
          </a:prstGeom>
        </p:spPr>
        <p:txBody>
          <a:bodyPr lIns="0" tIns="0" rIns="0" bIns="0" rtlCol="0" anchor="t">
            <a:spAutoFit/>
          </a:bodyPr>
          <a:lstStyle/>
          <a:p>
            <a:pPr algn="l">
              <a:lnSpc>
                <a:spcPts val="5215"/>
              </a:lnSpc>
              <a:spcBef>
                <a:spcPct val="0"/>
              </a:spcBef>
            </a:pPr>
            <a:r>
              <a:rPr lang="en-US" sz="37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¿QUÉ ELEMENTOS LO COMPONEN Y CÓMO SE VEN EN EL CÓDIGO (PÁGINA DE TIPO 3, EJ: GALAXIAS.HTML)? </a:t>
            </a:r>
            <a:endParaRPr lang="en-US" sz="37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4" name="TextBox 4"/>
          <p:cNvSpPr txBox="1"/>
          <p:nvPr/>
        </p:nvSpPr>
        <p:spPr>
          <a:xfrm>
            <a:off x="1028700" y="4900040"/>
            <a:ext cx="16222477" cy="853060"/>
          </a:xfrm>
          <a:prstGeom prst="rect">
            <a:avLst/>
          </a:prstGeom>
        </p:spPr>
        <p:txBody>
          <a:bodyPr lIns="0" tIns="0" rIns="0" bIns="0" rtlCol="0" anchor="t">
            <a:spAutoFit/>
          </a:bodyPr>
          <a:lstStyle/>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Secciones de Contenido: Similar al Tipo 2.</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Galaxias Más Grandes: Acordeón de tarjetas (HTML, Bootstrap, CSS). Uso de acordeón y tarjetas.</a:t>
            </a:r>
            <a:endParaRPr lang="en-US" sz="2200">
              <a:solidFill>
                <a:srgbClr val="FFFFFF"/>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3333" b="-23333"/>
            </a:stretch>
          </a:blipFill>
        </p:spPr>
      </p:sp>
      <p:sp>
        <p:nvSpPr>
          <p:cNvPr id="3" name="TextBox 3"/>
          <p:cNvSpPr txBox="1"/>
          <p:nvPr/>
        </p:nvSpPr>
        <p:spPr>
          <a:xfrm>
            <a:off x="1036823" y="2276690"/>
            <a:ext cx="16222477" cy="1296060"/>
          </a:xfrm>
          <a:prstGeom prst="rect">
            <a:avLst/>
          </a:prstGeom>
        </p:spPr>
        <p:txBody>
          <a:bodyPr lIns="0" tIns="0" rIns="0" bIns="0" rtlCol="0" anchor="t">
            <a:spAutoFit/>
          </a:bodyPr>
          <a:lstStyle/>
          <a:p>
            <a:pPr algn="l">
              <a:lnSpc>
                <a:spcPts val="5215"/>
              </a:lnSpc>
              <a:spcBef>
                <a:spcPct val="0"/>
              </a:spcBef>
            </a:pPr>
            <a:r>
              <a:rPr lang="en-US" sz="37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¿QUÉ ELEMENTOS LO COMPONEN Y CÓMO SE VEN EN EL CÓDIGO (PÁGINA DE TIPO 4, EJ: POLITICA-PRIVACIDAD.HTML)? </a:t>
            </a:r>
            <a:endParaRPr lang="en-US" sz="37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4" name="TextBox 4"/>
          <p:cNvSpPr txBox="1"/>
          <p:nvPr/>
        </p:nvSpPr>
        <p:spPr>
          <a:xfrm>
            <a:off x="1028700" y="4900040"/>
            <a:ext cx="16222477" cy="414910"/>
          </a:xfrm>
          <a:prstGeom prst="rect">
            <a:avLst/>
          </a:prstGeom>
        </p:spPr>
        <p:txBody>
          <a:bodyPr lIns="0" tIns="0" rIns="0" bIns="0" rtlCol="0" anchor="t">
            <a:spAutoFit/>
          </a:bodyPr>
          <a:lstStyle/>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Texto Informativo: Encabezados, párrafos, listas (HTML).</a:t>
            </a:r>
            <a:endParaRPr lang="en-US" sz="2200">
              <a:solidFill>
                <a:srgbClr val="FFFFFF"/>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3333" b="-23333"/>
            </a:stretch>
          </a:blipFill>
        </p:spPr>
      </p:sp>
      <p:sp>
        <p:nvSpPr>
          <p:cNvPr id="3" name="TextBox 3"/>
          <p:cNvSpPr txBox="1"/>
          <p:nvPr/>
        </p:nvSpPr>
        <p:spPr>
          <a:xfrm>
            <a:off x="1036823" y="952500"/>
            <a:ext cx="16222477" cy="638835"/>
          </a:xfrm>
          <a:prstGeom prst="rect">
            <a:avLst/>
          </a:prstGeom>
        </p:spPr>
        <p:txBody>
          <a:bodyPr lIns="0" tIns="0" rIns="0" bIns="0" rtlCol="0" anchor="t">
            <a:spAutoFit/>
          </a:bodyPr>
          <a:lstStyle/>
          <a:p>
            <a:pPr algn="l">
              <a:lnSpc>
                <a:spcPts val="5215"/>
              </a:lnSpc>
              <a:spcBef>
                <a:spcPct val="0"/>
              </a:spcBef>
            </a:pPr>
            <a:r>
              <a:rPr lang="en-US" sz="37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¿QUÉ ELEMENTOS COMUNES TIENEN TODAS LAS PÁGINAS? </a:t>
            </a:r>
            <a:endParaRPr lang="en-US" sz="37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4" name="TextBox 4"/>
          <p:cNvSpPr txBox="1"/>
          <p:nvPr/>
        </p:nvSpPr>
        <p:spPr>
          <a:xfrm>
            <a:off x="1028700" y="2271140"/>
            <a:ext cx="16222477" cy="6549010"/>
          </a:xfrm>
          <a:prstGeom prst="rect">
            <a:avLst/>
          </a:prstGeom>
        </p:spPr>
        <p:txBody>
          <a:bodyPr lIns="0" tIns="0" rIns="0" bIns="0" rtlCol="0" anchor="t">
            <a:spAutoFit/>
          </a:bodyPr>
          <a:lstStyle/>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Barra de Navegación (Navbar):</a:t>
            </a:r>
            <a:endParaRPr lang="en-US" sz="2200">
              <a:solidFill>
                <a:srgbClr val="FFFFFF"/>
              </a:solidFill>
              <a:latin typeface="DM Sans"/>
              <a:ea typeface="DM Sans"/>
              <a:cs typeface="DM Sans"/>
              <a:sym typeface="DM Sans"/>
            </a:endParaRPr>
          </a:p>
          <a:p>
            <a:pPr algn="just">
              <a:lnSpc>
                <a:spcPts val="3495"/>
              </a:lnSpc>
            </a:pPr>
            <a:r>
              <a:rPr lang="en-US" sz="2200">
                <a:solidFill>
                  <a:srgbClr val="FFFFFF"/>
                </a:solidFill>
                <a:latin typeface="DM Sans"/>
                <a:ea typeface="DM Sans"/>
                <a:cs typeface="DM Sans"/>
                <a:sym typeface="DM Sans"/>
              </a:rPr>
              <a:t>Herramientas: HTML, Bootstrap, CSS, Font Awesome.</a:t>
            </a:r>
            <a:endParaRPr lang="en-US" sz="2200">
              <a:solidFill>
                <a:srgbClr val="FFFFFF"/>
              </a:solidFill>
              <a:latin typeface="DM Sans"/>
              <a:ea typeface="DM Sans"/>
              <a:cs typeface="DM Sans"/>
              <a:sym typeface="DM Sans"/>
            </a:endParaRPr>
          </a:p>
          <a:p>
            <a:pPr algn="just">
              <a:lnSpc>
                <a:spcPts val="3495"/>
              </a:lnSpc>
            </a:pPr>
            <a:r>
              <a:rPr lang="en-US" sz="2200">
                <a:solidFill>
                  <a:srgbClr val="FFFFFF"/>
                </a:solidFill>
                <a:latin typeface="DM Sans"/>
                <a:ea typeface="DM Sans"/>
                <a:cs typeface="DM Sans"/>
                <a:sym typeface="DM Sans"/>
              </a:rPr>
              <a:t>Descripción: Menú superior con enlaces, búsqueda y modo oscuro.</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Pie de Página (Footer):</a:t>
            </a:r>
            <a:endParaRPr lang="en-US" sz="2200">
              <a:solidFill>
                <a:srgbClr val="FFFFFF"/>
              </a:solidFill>
              <a:latin typeface="DM Sans"/>
              <a:ea typeface="DM Sans"/>
              <a:cs typeface="DM Sans"/>
              <a:sym typeface="DM Sans"/>
            </a:endParaRPr>
          </a:p>
          <a:p>
            <a:pPr algn="just">
              <a:lnSpc>
                <a:spcPts val="3495"/>
              </a:lnSpc>
            </a:pPr>
            <a:r>
              <a:rPr lang="en-US" sz="2200">
                <a:solidFill>
                  <a:srgbClr val="FFFFFF"/>
                </a:solidFill>
                <a:latin typeface="DM Sans"/>
                <a:ea typeface="DM Sans"/>
                <a:cs typeface="DM Sans"/>
                <a:sym typeface="DM Sans"/>
              </a:rPr>
              <a:t>Herramientas: HTML, Bootstrap, CSS, Font Awesome.</a:t>
            </a:r>
            <a:endParaRPr lang="en-US" sz="2200">
              <a:solidFill>
                <a:srgbClr val="FFFFFF"/>
              </a:solidFill>
              <a:latin typeface="DM Sans"/>
              <a:ea typeface="DM Sans"/>
              <a:cs typeface="DM Sans"/>
              <a:sym typeface="DM Sans"/>
            </a:endParaRPr>
          </a:p>
          <a:p>
            <a:pPr algn="just">
              <a:lnSpc>
                <a:spcPts val="3495"/>
              </a:lnSpc>
            </a:pPr>
            <a:r>
              <a:rPr lang="en-US" sz="2200">
                <a:solidFill>
                  <a:srgbClr val="FFFFFF"/>
                </a:solidFill>
                <a:latin typeface="DM Sans"/>
                <a:ea typeface="DM Sans"/>
                <a:cs typeface="DM Sans"/>
                <a:sym typeface="DM Sans"/>
              </a:rPr>
              <a:t>Descripción: Enlaces, redes sociales, derechos de autor.</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Botón "Volver Arriba":</a:t>
            </a:r>
            <a:endParaRPr lang="en-US" sz="2200">
              <a:solidFill>
                <a:srgbClr val="FFFFFF"/>
              </a:solidFill>
              <a:latin typeface="DM Sans"/>
              <a:ea typeface="DM Sans"/>
              <a:cs typeface="DM Sans"/>
              <a:sym typeface="DM Sans"/>
            </a:endParaRPr>
          </a:p>
          <a:p>
            <a:pPr algn="just">
              <a:lnSpc>
                <a:spcPts val="3495"/>
              </a:lnSpc>
            </a:pPr>
            <a:r>
              <a:rPr lang="en-US" sz="2200">
                <a:solidFill>
                  <a:srgbClr val="FFFFFF"/>
                </a:solidFill>
                <a:latin typeface="DM Sans"/>
                <a:ea typeface="DM Sans"/>
                <a:cs typeface="DM Sans"/>
                <a:sym typeface="DM Sans"/>
              </a:rPr>
              <a:t>Herramientas: HTML, Bootstrap, CSS, Font Awesome.</a:t>
            </a:r>
            <a:endParaRPr lang="en-US" sz="2200">
              <a:solidFill>
                <a:srgbClr val="FFFFFF"/>
              </a:solidFill>
              <a:latin typeface="DM Sans"/>
              <a:ea typeface="DM Sans"/>
              <a:cs typeface="DM Sans"/>
              <a:sym typeface="DM Sans"/>
            </a:endParaRPr>
          </a:p>
          <a:p>
            <a:pPr algn="just">
              <a:lnSpc>
                <a:spcPts val="3495"/>
              </a:lnSpc>
            </a:pPr>
            <a:r>
              <a:rPr lang="en-US" sz="2200">
                <a:solidFill>
                  <a:srgbClr val="FFFFFF"/>
                </a:solidFill>
                <a:latin typeface="DM Sans"/>
                <a:ea typeface="DM Sans"/>
                <a:cs typeface="DM Sans"/>
                <a:sym typeface="DM Sans"/>
              </a:rPr>
              <a:t>Descripción: Botón para volver al inicio.</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Modal de Cookies:</a:t>
            </a:r>
            <a:endParaRPr lang="en-US" sz="2200">
              <a:solidFill>
                <a:srgbClr val="FFFFFF"/>
              </a:solidFill>
              <a:latin typeface="DM Sans"/>
              <a:ea typeface="DM Sans"/>
              <a:cs typeface="DM Sans"/>
              <a:sym typeface="DM Sans"/>
            </a:endParaRPr>
          </a:p>
          <a:p>
            <a:pPr algn="just">
              <a:lnSpc>
                <a:spcPts val="3495"/>
              </a:lnSpc>
            </a:pPr>
            <a:r>
              <a:rPr lang="en-US" sz="2200">
                <a:solidFill>
                  <a:srgbClr val="FFFFFF"/>
                </a:solidFill>
                <a:latin typeface="DM Sans"/>
                <a:ea typeface="DM Sans"/>
                <a:cs typeface="DM Sans"/>
                <a:sym typeface="DM Sans"/>
              </a:rPr>
              <a:t>Herramientas: HTML, Bootstrap, JavaScript.</a:t>
            </a:r>
            <a:endParaRPr lang="en-US" sz="2200">
              <a:solidFill>
                <a:srgbClr val="FFFFFF"/>
              </a:solidFill>
              <a:latin typeface="DM Sans"/>
              <a:ea typeface="DM Sans"/>
              <a:cs typeface="DM Sans"/>
              <a:sym typeface="DM Sans"/>
            </a:endParaRPr>
          </a:p>
          <a:p>
            <a:pPr algn="just">
              <a:lnSpc>
                <a:spcPts val="3495"/>
              </a:lnSpc>
            </a:pPr>
            <a:r>
              <a:rPr lang="en-US" sz="2200">
                <a:solidFill>
                  <a:srgbClr val="FFFFFF"/>
                </a:solidFill>
                <a:latin typeface="DM Sans"/>
                <a:ea typeface="DM Sans"/>
                <a:cs typeface="DM Sans"/>
                <a:sym typeface="DM Sans"/>
              </a:rPr>
              <a:t>Descripción: Aviso y aceptación de cookies.</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Scripts:</a:t>
            </a:r>
            <a:endParaRPr lang="en-US" sz="2200">
              <a:solidFill>
                <a:srgbClr val="FFFFFF"/>
              </a:solidFill>
              <a:latin typeface="DM Sans"/>
              <a:ea typeface="DM Sans"/>
              <a:cs typeface="DM Sans"/>
              <a:sym typeface="DM Sans"/>
            </a:endParaRPr>
          </a:p>
          <a:p>
            <a:pPr algn="just">
              <a:lnSpc>
                <a:spcPts val="3495"/>
              </a:lnSpc>
            </a:pPr>
            <a:r>
              <a:rPr lang="en-US" sz="2200">
                <a:solidFill>
                  <a:srgbClr val="FFFFFF"/>
                </a:solidFill>
                <a:latin typeface="DM Sans"/>
                <a:ea typeface="DM Sans"/>
                <a:cs typeface="DM Sans"/>
                <a:sym typeface="DM Sans"/>
              </a:rPr>
              <a:t>Herramientas: HTML, JavaScript (Bootstrap y personalizado).</a:t>
            </a:r>
            <a:endParaRPr lang="en-US" sz="2200">
              <a:solidFill>
                <a:srgbClr val="FFFFFF"/>
              </a:solidFill>
              <a:latin typeface="DM Sans"/>
              <a:ea typeface="DM Sans"/>
              <a:cs typeface="DM Sans"/>
              <a:sym typeface="DM Sans"/>
            </a:endParaRPr>
          </a:p>
          <a:p>
            <a:pPr algn="just">
              <a:lnSpc>
                <a:spcPts val="3495"/>
              </a:lnSpc>
            </a:pPr>
            <a:r>
              <a:rPr lang="en-US" sz="2200">
                <a:solidFill>
                  <a:srgbClr val="FFFFFF"/>
                </a:solidFill>
                <a:latin typeface="DM Sans"/>
                <a:ea typeface="DM Sans"/>
                <a:cs typeface="DM Sans"/>
                <a:sym typeface="DM Sans"/>
              </a:rPr>
              <a:t>Descripción: Interactividad (menú, acordeón, modo oscuro, cookies, etc.).</a:t>
            </a:r>
            <a:endParaRPr lang="en-US" sz="2200">
              <a:solidFill>
                <a:srgbClr val="FFFFFF"/>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b="-18444"/>
            </a:stretch>
          </a:blipFill>
        </p:spPr>
      </p:sp>
      <p:grpSp>
        <p:nvGrpSpPr>
          <p:cNvPr id="3" name="Group 3"/>
          <p:cNvGrpSpPr/>
          <p:nvPr/>
        </p:nvGrpSpPr>
        <p:grpSpPr>
          <a:xfrm rot="0">
            <a:off x="9144000" y="1829485"/>
            <a:ext cx="3314015" cy="3314015"/>
            <a:chOff x="0" y="0"/>
            <a:chExt cx="812800" cy="812800"/>
          </a:xfrm>
        </p:grpSpPr>
        <p:sp>
          <p:nvSpPr>
            <p:cNvPr id="4" name="Freeform 4"/>
            <p:cNvSpPr/>
            <p:nvPr/>
          </p:nvSpPr>
          <p:spPr>
            <a:xfrm rot="1535145">
              <a:off x="-57079" y="-57079"/>
              <a:ext cx="926958" cy="926958"/>
            </a:xfrm>
            <a:custGeom>
              <a:avLst/>
              <a:gdLst/>
              <a:ahLst/>
              <a:cxnLst/>
              <a:rect l="l" t="t" r="r" b="b"/>
              <a:pathLst>
                <a:path w="926958" h="926958">
                  <a:moveTo>
                    <a:pt x="287970" y="96931"/>
                  </a:moveTo>
                  <a:cubicBezTo>
                    <a:pt x="85531" y="193861"/>
                    <a:pt x="0" y="436548"/>
                    <a:pt x="96931" y="638988"/>
                  </a:cubicBezTo>
                  <a:cubicBezTo>
                    <a:pt x="193861" y="841427"/>
                    <a:pt x="436548" y="926958"/>
                    <a:pt x="638988" y="830027"/>
                  </a:cubicBezTo>
                  <a:cubicBezTo>
                    <a:pt x="841427" y="733097"/>
                    <a:pt x="926958" y="490410"/>
                    <a:pt x="830027" y="287970"/>
                  </a:cubicBezTo>
                  <a:cubicBezTo>
                    <a:pt x="733097" y="85531"/>
                    <a:pt x="490410" y="0"/>
                    <a:pt x="287970" y="96931"/>
                  </a:cubicBezTo>
                  <a:close/>
                </a:path>
              </a:pathLst>
            </a:custGeom>
            <a:blipFill>
              <a:blip r:embed="rId2"/>
              <a:stretch>
                <a:fillRect l="-19565" r="-19565"/>
              </a:stretch>
            </a:blipFill>
            <a:ln w="38100" cap="sq">
              <a:solidFill>
                <a:srgbClr val="EABD7C"/>
              </a:solidFill>
              <a:prstDash val="solid"/>
              <a:miter/>
            </a:ln>
          </p:spPr>
        </p:sp>
      </p:grpSp>
      <p:sp>
        <p:nvSpPr>
          <p:cNvPr id="5" name="TextBox 5"/>
          <p:cNvSpPr txBox="1"/>
          <p:nvPr/>
        </p:nvSpPr>
        <p:spPr>
          <a:xfrm>
            <a:off x="1028700" y="3040499"/>
            <a:ext cx="5439015" cy="945542"/>
          </a:xfrm>
          <a:prstGeom prst="rect">
            <a:avLst/>
          </a:prstGeom>
        </p:spPr>
        <p:txBody>
          <a:bodyPr lIns="0" tIns="0" rIns="0" bIns="0" rtlCol="0" anchor="t">
            <a:spAutoFit/>
          </a:bodyPr>
          <a:lstStyle/>
          <a:p>
            <a:pPr algn="l">
              <a:lnSpc>
                <a:spcPts val="7735"/>
              </a:lnSpc>
              <a:spcBef>
                <a:spcPct val="0"/>
              </a:spcBef>
            </a:pPr>
            <a:r>
              <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CONCLUSIÓN</a:t>
            </a:r>
            <a:endPar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6" name="TextBox 6"/>
          <p:cNvSpPr txBox="1"/>
          <p:nvPr/>
        </p:nvSpPr>
        <p:spPr>
          <a:xfrm>
            <a:off x="1028700" y="5320862"/>
            <a:ext cx="5948238" cy="3181986"/>
          </a:xfrm>
          <a:prstGeom prst="rect">
            <a:avLst/>
          </a:prstGeom>
        </p:spPr>
        <p:txBody>
          <a:bodyPr lIns="0" tIns="0" rIns="0" bIns="0" rtlCol="0" anchor="t">
            <a:spAutoFit/>
          </a:bodyPr>
          <a:lstStyle/>
          <a:p>
            <a:pPr algn="just">
              <a:lnSpc>
                <a:spcPts val="3640"/>
              </a:lnSpc>
              <a:spcBef>
                <a:spcPct val="0"/>
              </a:spcBef>
            </a:pPr>
            <a:r>
              <a:rPr lang="en-US" sz="2600">
                <a:solidFill>
                  <a:srgbClr val="FFFFFF"/>
                </a:solidFill>
                <a:latin typeface="DM Sans"/>
                <a:ea typeface="DM Sans"/>
                <a:cs typeface="DM Sans"/>
                <a:sym typeface="DM Sans"/>
              </a:rPr>
              <a:t>En conclusión, en el sitio web wikiespacio se pudieron ver aplicados los conocimientos de HTML, CSS, JS, y bootstrap para crear un sitio funcional y dinámico, que enseña acerca del universo y todos los fenómenos y maravillas de este.</a:t>
            </a:r>
            <a:endParaRPr lang="en-US" sz="2600">
              <a:solidFill>
                <a:srgbClr val="FFFFFF"/>
              </a:solidFill>
              <a:latin typeface="DM Sans"/>
              <a:ea typeface="DM Sans"/>
              <a:cs typeface="DM Sans"/>
              <a:sym typeface="DM Sans"/>
            </a:endParaRPr>
          </a:p>
        </p:txBody>
      </p:sp>
      <p:grpSp>
        <p:nvGrpSpPr>
          <p:cNvPr id="7" name="Group 7"/>
          <p:cNvGrpSpPr/>
          <p:nvPr/>
        </p:nvGrpSpPr>
        <p:grpSpPr>
          <a:xfrm rot="0">
            <a:off x="9783888" y="5782836"/>
            <a:ext cx="3314015" cy="331401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8434" r="-18434"/>
              </a:stretch>
            </a:blipFill>
            <a:ln w="38100" cap="sq">
              <a:solidFill>
                <a:srgbClr val="EABD7C"/>
              </a:solidFill>
              <a:prstDash val="solid"/>
              <a:miter/>
            </a:ln>
          </p:spPr>
        </p:sp>
      </p:grpSp>
      <p:grpSp>
        <p:nvGrpSpPr>
          <p:cNvPr id="9" name="Group 9"/>
          <p:cNvGrpSpPr/>
          <p:nvPr/>
        </p:nvGrpSpPr>
        <p:grpSpPr>
          <a:xfrm rot="0">
            <a:off x="13316978" y="3603293"/>
            <a:ext cx="3314015" cy="331401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76" r="-24976"/>
              </a:stretch>
            </a:blipFill>
            <a:ln w="38100" cap="sq">
              <a:solidFill>
                <a:srgbClr val="EABD7C"/>
              </a:solidFill>
              <a:prstDash val="solid"/>
              <a:miter/>
            </a:ln>
          </p:spPr>
        </p:sp>
      </p:grpSp>
      <p:grpSp>
        <p:nvGrpSpPr>
          <p:cNvPr id="11" name="Group 11"/>
          <p:cNvGrpSpPr/>
          <p:nvPr/>
        </p:nvGrpSpPr>
        <p:grpSpPr>
          <a:xfrm rot="0">
            <a:off x="12590387" y="-621643"/>
            <a:ext cx="3314015" cy="331401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8888" r="-38888"/>
              </a:stretch>
            </a:blipFill>
            <a:ln w="38100" cap="sq">
              <a:solidFill>
                <a:srgbClr val="EABD7C"/>
              </a:solidFill>
              <a:prstDash val="solid"/>
              <a:miter/>
            </a:ln>
          </p:spPr>
        </p:sp>
      </p:grpSp>
      <p:grpSp>
        <p:nvGrpSpPr>
          <p:cNvPr id="13" name="Group 13"/>
          <p:cNvGrpSpPr/>
          <p:nvPr/>
        </p:nvGrpSpPr>
        <p:grpSpPr>
          <a:xfrm rot="0">
            <a:off x="16630993" y="1028700"/>
            <a:ext cx="3314015" cy="3314015"/>
            <a:chOff x="0" y="0"/>
            <a:chExt cx="812800" cy="812800"/>
          </a:xfrm>
        </p:grpSpPr>
        <p:sp>
          <p:nvSpPr>
            <p:cNvPr id="14" name="Freeform 14"/>
            <p:cNvSpPr/>
            <p:nvPr/>
          </p:nvSpPr>
          <p:spPr>
            <a:xfrm rot="-1446362">
              <a:off x="-56229" y="-56229"/>
              <a:ext cx="925258" cy="925258"/>
            </a:xfrm>
            <a:custGeom>
              <a:avLst/>
              <a:gdLst/>
              <a:ahLst/>
              <a:cxnLst/>
              <a:rect l="l" t="t" r="r" b="b"/>
              <a:pathLst>
                <a:path w="925258" h="925258">
                  <a:moveTo>
                    <a:pt x="628614" y="91671"/>
                  </a:moveTo>
                  <a:cubicBezTo>
                    <a:pt x="423739" y="0"/>
                    <a:pt x="183341" y="91770"/>
                    <a:pt x="91671" y="296644"/>
                  </a:cubicBezTo>
                  <a:cubicBezTo>
                    <a:pt x="0" y="501519"/>
                    <a:pt x="91770" y="741917"/>
                    <a:pt x="296644" y="833587"/>
                  </a:cubicBezTo>
                  <a:cubicBezTo>
                    <a:pt x="501519" y="925258"/>
                    <a:pt x="741917" y="833488"/>
                    <a:pt x="833587" y="628614"/>
                  </a:cubicBezTo>
                  <a:cubicBezTo>
                    <a:pt x="925258" y="423739"/>
                    <a:pt x="833488" y="183341"/>
                    <a:pt x="628614" y="91671"/>
                  </a:cubicBezTo>
                  <a:close/>
                </a:path>
              </a:pathLst>
            </a:custGeom>
            <a:blipFill>
              <a:blip r:embed="rId6"/>
              <a:stretch>
                <a:fillRect l="-24812" r="-24812"/>
              </a:stretch>
            </a:blipFill>
            <a:ln w="38100" cap="sq">
              <a:solidFill>
                <a:srgbClr val="EABD7C"/>
              </a:solidFill>
              <a:prstDash val="solid"/>
              <a:miter/>
            </a:ln>
          </p:spPr>
        </p:sp>
      </p:grpSp>
      <p:grpSp>
        <p:nvGrpSpPr>
          <p:cNvPr id="15" name="Group 15"/>
          <p:cNvGrpSpPr/>
          <p:nvPr/>
        </p:nvGrpSpPr>
        <p:grpSpPr>
          <a:xfrm rot="0">
            <a:off x="17120269" y="5417368"/>
            <a:ext cx="3314015" cy="331401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35470" r="-35470"/>
              </a:stretch>
            </a:blipFill>
            <a:ln w="38100" cap="sq">
              <a:solidFill>
                <a:srgbClr val="EABD7C"/>
              </a:solidFill>
              <a:prstDash val="solid"/>
              <a:miter/>
            </a:ln>
          </p:spPr>
        </p:sp>
      </p:grpSp>
      <p:grpSp>
        <p:nvGrpSpPr>
          <p:cNvPr id="17" name="Group 17"/>
          <p:cNvGrpSpPr/>
          <p:nvPr/>
        </p:nvGrpSpPr>
        <p:grpSpPr>
          <a:xfrm rot="-1737562">
            <a:off x="13587179" y="7601293"/>
            <a:ext cx="3314015" cy="331401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23439" r="-23439"/>
              </a:stretch>
            </a:blipFill>
            <a:ln w="38100" cap="sq">
              <a:solidFill>
                <a:srgbClr val="EABD7C"/>
              </a:solidFill>
              <a:prstDash val="solid"/>
              <a:miter/>
            </a:ln>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b="-18444"/>
            </a:stretch>
          </a:blipFill>
        </p:spPr>
      </p:sp>
      <p:sp>
        <p:nvSpPr>
          <p:cNvPr id="3" name="TextBox 3"/>
          <p:cNvSpPr txBox="1"/>
          <p:nvPr/>
        </p:nvSpPr>
        <p:spPr>
          <a:xfrm>
            <a:off x="4265771" y="1653686"/>
            <a:ext cx="9754852" cy="945542"/>
          </a:xfrm>
          <a:prstGeom prst="rect">
            <a:avLst/>
          </a:prstGeom>
        </p:spPr>
        <p:txBody>
          <a:bodyPr lIns="0" tIns="0" rIns="0" bIns="0" rtlCol="0" anchor="t">
            <a:spAutoFit/>
          </a:bodyPr>
          <a:lstStyle/>
          <a:p>
            <a:pPr algn="ctr">
              <a:lnSpc>
                <a:spcPts val="7735"/>
              </a:lnSpc>
              <a:spcBef>
                <a:spcPct val="0"/>
              </a:spcBef>
            </a:pPr>
            <a:r>
              <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BIBLIOGRAFÍA</a:t>
            </a:r>
            <a:endPar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4" name="TextBox 4"/>
          <p:cNvSpPr txBox="1"/>
          <p:nvPr/>
        </p:nvSpPr>
        <p:spPr>
          <a:xfrm>
            <a:off x="1027897" y="3071785"/>
            <a:ext cx="16230600" cy="5925186"/>
          </a:xfrm>
          <a:prstGeom prst="rect">
            <a:avLst/>
          </a:prstGeom>
        </p:spPr>
        <p:txBody>
          <a:bodyPr lIns="0" tIns="0" rIns="0" bIns="0" rtlCol="0" anchor="t">
            <a:spAutoFit/>
          </a:bodyPr>
          <a:lstStyle/>
          <a:p>
            <a:pPr algn="just">
              <a:lnSpc>
                <a:spcPts val="3640"/>
              </a:lnSpc>
            </a:pPr>
          </a:p>
          <a:p>
            <a:pPr marL="561340" lvl="1" indent="-280670" algn="just">
              <a:lnSpc>
                <a:spcPts val="3640"/>
              </a:lnSpc>
              <a:buFont typeface="Arial" panose="020B0604020202020204"/>
              <a:buChar char="•"/>
            </a:pPr>
            <a:r>
              <a:rPr lang="en-US" sz="2600">
                <a:solidFill>
                  <a:srgbClr val="FFFFFF"/>
                </a:solidFill>
                <a:latin typeface="DM Sans"/>
                <a:ea typeface="DM Sans"/>
                <a:cs typeface="DM Sans"/>
                <a:sym typeface="DM Sans"/>
              </a:rPr>
              <a:t>CSS: Cascading Style Sheets. (n.d.). MDN Web Docs. Retrieved February 25, 2025, from https://developer.mozilla.org/en-US/docs/Web/CSS</a:t>
            </a:r>
            <a:endParaRPr lang="en-US" sz="2600">
              <a:solidFill>
                <a:srgbClr val="FFFFFF"/>
              </a:solidFill>
              <a:latin typeface="DM Sans"/>
              <a:ea typeface="DM Sans"/>
              <a:cs typeface="DM Sans"/>
              <a:sym typeface="DM Sans"/>
            </a:endParaRPr>
          </a:p>
          <a:p>
            <a:pPr algn="just">
              <a:lnSpc>
                <a:spcPts val="3640"/>
              </a:lnSpc>
            </a:pPr>
          </a:p>
          <a:p>
            <a:pPr marL="561340" lvl="1" indent="-280670" algn="just">
              <a:lnSpc>
                <a:spcPts val="3640"/>
              </a:lnSpc>
              <a:buFont typeface="Arial" panose="020B0604020202020204"/>
              <a:buChar char="•"/>
            </a:pPr>
            <a:r>
              <a:rPr lang="en-US" sz="2600">
                <a:solidFill>
                  <a:srgbClr val="FFFFFF"/>
                </a:solidFill>
                <a:latin typeface="DM Sans"/>
                <a:ea typeface="DM Sans"/>
                <a:cs typeface="DM Sans"/>
                <a:sym typeface="DM Sans"/>
              </a:rPr>
              <a:t>HTML: HyperText Markup Language. (n.d.). MDN Web Docs. Retrieved February 25, 2025, from https://developer.mozilla.org/en-US/docs/Web/HTML</a:t>
            </a:r>
            <a:endParaRPr lang="en-US" sz="2600">
              <a:solidFill>
                <a:srgbClr val="FFFFFF"/>
              </a:solidFill>
              <a:latin typeface="DM Sans"/>
              <a:ea typeface="DM Sans"/>
              <a:cs typeface="DM Sans"/>
              <a:sym typeface="DM Sans"/>
            </a:endParaRPr>
          </a:p>
          <a:p>
            <a:pPr algn="just">
              <a:lnSpc>
                <a:spcPts val="3640"/>
              </a:lnSpc>
            </a:pPr>
          </a:p>
          <a:p>
            <a:pPr marL="561340" lvl="1" indent="-280670" algn="just">
              <a:lnSpc>
                <a:spcPts val="3640"/>
              </a:lnSpc>
              <a:buFont typeface="Arial" panose="020B0604020202020204"/>
              <a:buChar char="•"/>
            </a:pPr>
            <a:r>
              <a:rPr lang="en-US" sz="2600">
                <a:solidFill>
                  <a:srgbClr val="FFFFFF"/>
                </a:solidFill>
                <a:latin typeface="DM Sans"/>
                <a:ea typeface="DM Sans"/>
                <a:cs typeface="DM Sans"/>
                <a:sym typeface="DM Sans"/>
              </a:rPr>
              <a:t>Introduction. (n.d.). Getbootstrap.com. Retrieved February 25, 2025, from https://getbootstrap.com/docs/4.1/getting-started/introduction/</a:t>
            </a:r>
            <a:endParaRPr lang="en-US" sz="2600">
              <a:solidFill>
                <a:srgbClr val="FFFFFF"/>
              </a:solidFill>
              <a:latin typeface="DM Sans"/>
              <a:ea typeface="DM Sans"/>
              <a:cs typeface="DM Sans"/>
              <a:sym typeface="DM Sans"/>
            </a:endParaRPr>
          </a:p>
          <a:p>
            <a:pPr algn="just">
              <a:lnSpc>
                <a:spcPts val="3640"/>
              </a:lnSpc>
            </a:pPr>
          </a:p>
          <a:p>
            <a:pPr marL="561340" lvl="1" indent="-280670" algn="just">
              <a:lnSpc>
                <a:spcPts val="3640"/>
              </a:lnSpc>
              <a:buFont typeface="Arial" panose="020B0604020202020204"/>
              <a:buChar char="•"/>
            </a:pPr>
            <a:r>
              <a:rPr lang="en-US" sz="2600">
                <a:solidFill>
                  <a:srgbClr val="FFFFFF"/>
                </a:solidFill>
                <a:latin typeface="DM Sans"/>
                <a:ea typeface="DM Sans"/>
                <a:cs typeface="DM Sans"/>
                <a:sym typeface="DM Sans"/>
              </a:rPr>
              <a:t>JavaScript. (n.d.). MDN Web Docs. Retrieved February 25, 2025, from https://developer.mozilla.org/en-US/docs/Web/JavaScript</a:t>
            </a:r>
            <a:endParaRPr lang="en-US" sz="2600">
              <a:solidFill>
                <a:srgbClr val="FFFFFF"/>
              </a:solidFill>
              <a:latin typeface="DM Sans"/>
              <a:ea typeface="DM Sans"/>
              <a:cs typeface="DM Sans"/>
              <a:sym typeface="DM Sans"/>
            </a:endParaRPr>
          </a:p>
          <a:p>
            <a:pPr algn="just">
              <a:lnSpc>
                <a:spcPts val="3640"/>
              </a:lnSpc>
              <a:spcBef>
                <a:spcPct val="0"/>
              </a:spcBef>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2367" b="-22367"/>
            </a:stretch>
          </a:blipFill>
        </p:spPr>
      </p:sp>
      <p:sp>
        <p:nvSpPr>
          <p:cNvPr id="3" name="TextBox 3"/>
          <p:cNvSpPr txBox="1"/>
          <p:nvPr/>
        </p:nvSpPr>
        <p:spPr>
          <a:xfrm>
            <a:off x="9507731" y="1152525"/>
            <a:ext cx="7751569" cy="3418689"/>
          </a:xfrm>
          <a:prstGeom prst="rect">
            <a:avLst/>
          </a:prstGeom>
        </p:spPr>
        <p:txBody>
          <a:bodyPr lIns="0" tIns="0" rIns="0" bIns="0" rtlCol="0" anchor="t">
            <a:spAutoFit/>
          </a:bodyPr>
          <a:lstStyle/>
          <a:p>
            <a:pPr algn="l">
              <a:lnSpc>
                <a:spcPts val="13315"/>
              </a:lnSpc>
            </a:pPr>
            <a:r>
              <a:rPr lang="en-US" sz="1221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MUCHAS GRACIAS</a:t>
            </a:r>
            <a:endParaRPr lang="en-US" sz="1221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 b="-18432"/>
            </a:stretch>
          </a:blipFill>
        </p:spPr>
      </p:sp>
      <p:sp>
        <p:nvSpPr>
          <p:cNvPr id="3" name="Freeform 3"/>
          <p:cNvSpPr/>
          <p:nvPr/>
        </p:nvSpPr>
        <p:spPr>
          <a:xfrm>
            <a:off x="9824049" y="1200968"/>
            <a:ext cx="12081508" cy="11915388"/>
          </a:xfrm>
          <a:custGeom>
            <a:avLst/>
            <a:gdLst/>
            <a:ahLst/>
            <a:cxnLst/>
            <a:rect l="l" t="t" r="r" b="b"/>
            <a:pathLst>
              <a:path w="12081508" h="11915388">
                <a:moveTo>
                  <a:pt x="0" y="0"/>
                </a:moveTo>
                <a:lnTo>
                  <a:pt x="12081508" y="0"/>
                </a:lnTo>
                <a:lnTo>
                  <a:pt x="12081508" y="11915388"/>
                </a:lnTo>
                <a:lnTo>
                  <a:pt x="0" y="11915388"/>
                </a:lnTo>
                <a:lnTo>
                  <a:pt x="0" y="0"/>
                </a:lnTo>
                <a:close/>
              </a:path>
            </a:pathLst>
          </a:custGeom>
          <a:blipFill>
            <a:blip r:embed="rId2">
              <a:alphaModFix amt="77000"/>
            </a:blip>
            <a:stretch>
              <a:fillRect/>
            </a:stretch>
          </a:blipFill>
        </p:spPr>
      </p:sp>
      <p:sp>
        <p:nvSpPr>
          <p:cNvPr id="4" name="TextBox 4"/>
          <p:cNvSpPr txBox="1"/>
          <p:nvPr/>
        </p:nvSpPr>
        <p:spPr>
          <a:xfrm>
            <a:off x="1028700" y="1945212"/>
            <a:ext cx="7102477" cy="943568"/>
          </a:xfrm>
          <a:prstGeom prst="rect">
            <a:avLst/>
          </a:prstGeom>
        </p:spPr>
        <p:txBody>
          <a:bodyPr lIns="0" tIns="0" rIns="0" bIns="0" rtlCol="0" anchor="t">
            <a:spAutoFit/>
          </a:bodyPr>
          <a:lstStyle/>
          <a:p>
            <a:pPr algn="l">
              <a:lnSpc>
                <a:spcPts val="7735"/>
              </a:lnSpc>
              <a:spcBef>
                <a:spcPct val="0"/>
              </a:spcBef>
            </a:pPr>
            <a:r>
              <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ÍNDICE</a:t>
            </a:r>
            <a:endPar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5" name="TextBox 5"/>
          <p:cNvSpPr txBox="1"/>
          <p:nvPr/>
        </p:nvSpPr>
        <p:spPr>
          <a:xfrm>
            <a:off x="1028700" y="3777104"/>
            <a:ext cx="7102477" cy="5481196"/>
          </a:xfrm>
          <a:prstGeom prst="rect">
            <a:avLst/>
          </a:prstGeom>
        </p:spPr>
        <p:txBody>
          <a:bodyPr lIns="0" tIns="0" rIns="0" bIns="0" rtlCol="0" anchor="t">
            <a:spAutoFit/>
          </a:bodyPr>
          <a:lstStyle/>
          <a:p>
            <a:pPr marL="561340" lvl="1" indent="-280670" algn="just">
              <a:lnSpc>
                <a:spcPts val="5485"/>
              </a:lnSpc>
              <a:buAutoNum type="arabicPeriod"/>
            </a:pPr>
            <a:r>
              <a:rPr lang="en-US" sz="2600">
                <a:solidFill>
                  <a:srgbClr val="FFFFFF"/>
                </a:solidFill>
                <a:latin typeface="DM Sans"/>
                <a:ea typeface="DM Sans"/>
                <a:cs typeface="DM Sans"/>
                <a:sym typeface="DM Sans"/>
              </a:rPr>
              <a:t>Introducción.</a:t>
            </a:r>
            <a:endParaRPr lang="en-US" sz="2600">
              <a:solidFill>
                <a:srgbClr val="FFFFFF"/>
              </a:solidFill>
              <a:latin typeface="DM Sans"/>
              <a:ea typeface="DM Sans"/>
              <a:cs typeface="DM Sans"/>
              <a:sym typeface="DM Sans"/>
            </a:endParaRPr>
          </a:p>
          <a:p>
            <a:pPr marL="561340" lvl="1" indent="-280670" algn="just">
              <a:lnSpc>
                <a:spcPts val="5485"/>
              </a:lnSpc>
              <a:buAutoNum type="arabicPeriod"/>
            </a:pPr>
            <a:r>
              <a:rPr lang="en-US" sz="2600">
                <a:solidFill>
                  <a:srgbClr val="FFFFFF"/>
                </a:solidFill>
                <a:latin typeface="DM Sans"/>
                <a:ea typeface="DM Sans"/>
                <a:cs typeface="DM Sans"/>
                <a:sym typeface="DM Sans"/>
              </a:rPr>
              <a:t>¿Qué es Wikiespacio?</a:t>
            </a:r>
            <a:endParaRPr lang="en-US" sz="2600">
              <a:solidFill>
                <a:srgbClr val="FFFFFF"/>
              </a:solidFill>
              <a:latin typeface="DM Sans"/>
              <a:ea typeface="DM Sans"/>
              <a:cs typeface="DM Sans"/>
              <a:sym typeface="DM Sans"/>
            </a:endParaRPr>
          </a:p>
          <a:p>
            <a:pPr marL="561340" lvl="1" indent="-280670" algn="just">
              <a:lnSpc>
                <a:spcPts val="5485"/>
              </a:lnSpc>
              <a:buAutoNum type="arabicPeriod"/>
            </a:pPr>
            <a:r>
              <a:rPr lang="en-US" sz="2600">
                <a:solidFill>
                  <a:srgbClr val="FFFFFF"/>
                </a:solidFill>
                <a:latin typeface="DM Sans"/>
                <a:ea typeface="DM Sans"/>
                <a:cs typeface="DM Sans"/>
                <a:sym typeface="DM Sans"/>
              </a:rPr>
              <a:t>¿Porqué lo creé?</a:t>
            </a:r>
            <a:endParaRPr lang="en-US" sz="2600">
              <a:solidFill>
                <a:srgbClr val="FFFFFF"/>
              </a:solidFill>
              <a:latin typeface="DM Sans"/>
              <a:ea typeface="DM Sans"/>
              <a:cs typeface="DM Sans"/>
              <a:sym typeface="DM Sans"/>
            </a:endParaRPr>
          </a:p>
          <a:p>
            <a:pPr marL="561340" lvl="1" indent="-280670" algn="just">
              <a:lnSpc>
                <a:spcPts val="5485"/>
              </a:lnSpc>
              <a:buAutoNum type="arabicPeriod"/>
            </a:pPr>
            <a:r>
              <a:rPr lang="en-US" sz="2600">
                <a:solidFill>
                  <a:srgbClr val="FFFFFF"/>
                </a:solidFill>
                <a:latin typeface="DM Sans"/>
                <a:ea typeface="DM Sans"/>
                <a:cs typeface="DM Sans"/>
                <a:sym typeface="DM Sans"/>
              </a:rPr>
              <a:t>¿Qué herramientas usa y para qué?</a:t>
            </a:r>
            <a:endParaRPr lang="en-US" sz="2600">
              <a:solidFill>
                <a:srgbClr val="FFFFFF"/>
              </a:solidFill>
              <a:latin typeface="DM Sans"/>
              <a:ea typeface="DM Sans"/>
              <a:cs typeface="DM Sans"/>
              <a:sym typeface="DM Sans"/>
            </a:endParaRPr>
          </a:p>
          <a:p>
            <a:pPr marL="561340" lvl="1" indent="-280670" algn="just">
              <a:lnSpc>
                <a:spcPts val="5485"/>
              </a:lnSpc>
              <a:buAutoNum type="arabicPeriod"/>
            </a:pPr>
            <a:r>
              <a:rPr lang="en-US" sz="2600">
                <a:solidFill>
                  <a:srgbClr val="FFFFFF"/>
                </a:solidFill>
                <a:latin typeface="DM Sans"/>
                <a:ea typeface="DM Sans"/>
                <a:cs typeface="DM Sans"/>
                <a:sym typeface="DM Sans"/>
              </a:rPr>
              <a:t>¿Qué elementos lo componen y cómo se ven en el código?</a:t>
            </a:r>
            <a:endParaRPr lang="en-US" sz="2600">
              <a:solidFill>
                <a:srgbClr val="FFFFFF"/>
              </a:solidFill>
              <a:latin typeface="DM Sans"/>
              <a:ea typeface="DM Sans"/>
              <a:cs typeface="DM Sans"/>
              <a:sym typeface="DM Sans"/>
            </a:endParaRPr>
          </a:p>
          <a:p>
            <a:pPr marL="561340" lvl="1" indent="-280670" algn="just">
              <a:lnSpc>
                <a:spcPts val="5485"/>
              </a:lnSpc>
              <a:buAutoNum type="arabicPeriod"/>
            </a:pPr>
            <a:r>
              <a:rPr lang="en-US" sz="2600">
                <a:solidFill>
                  <a:srgbClr val="FFFFFF"/>
                </a:solidFill>
                <a:latin typeface="DM Sans"/>
                <a:ea typeface="DM Sans"/>
                <a:cs typeface="DM Sans"/>
                <a:sym typeface="DM Sans"/>
              </a:rPr>
              <a:t>Conclusión.</a:t>
            </a:r>
            <a:endParaRPr lang="en-US" sz="2600">
              <a:solidFill>
                <a:srgbClr val="FFFFFF"/>
              </a:solidFill>
              <a:latin typeface="DM Sans"/>
              <a:ea typeface="DM Sans"/>
              <a:cs typeface="DM Sans"/>
              <a:sym typeface="DM Sans"/>
            </a:endParaRPr>
          </a:p>
          <a:p>
            <a:pPr marL="561340" lvl="1" indent="-280670" algn="just">
              <a:lnSpc>
                <a:spcPts val="5485"/>
              </a:lnSpc>
              <a:buAutoNum type="arabicPeriod"/>
            </a:pPr>
            <a:r>
              <a:rPr lang="en-US" sz="2600">
                <a:solidFill>
                  <a:srgbClr val="FFFFFF"/>
                </a:solidFill>
                <a:latin typeface="DM Sans"/>
                <a:ea typeface="DM Sans"/>
                <a:cs typeface="DM Sans"/>
                <a:sym typeface="DM Sans"/>
              </a:rPr>
              <a:t>Referencias.</a:t>
            </a:r>
            <a:endParaRPr lang="en-US" sz="2600">
              <a:solidFill>
                <a:srgbClr val="FFFFFF"/>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 b="-18432"/>
            </a:stretch>
          </a:blipFill>
        </p:spPr>
      </p:sp>
      <p:sp>
        <p:nvSpPr>
          <p:cNvPr id="3" name="Freeform 3"/>
          <p:cNvSpPr/>
          <p:nvPr/>
        </p:nvSpPr>
        <p:spPr>
          <a:xfrm>
            <a:off x="9824049" y="1200968"/>
            <a:ext cx="12081508" cy="11915388"/>
          </a:xfrm>
          <a:custGeom>
            <a:avLst/>
            <a:gdLst/>
            <a:ahLst/>
            <a:cxnLst/>
            <a:rect l="l" t="t" r="r" b="b"/>
            <a:pathLst>
              <a:path w="12081508" h="11915388">
                <a:moveTo>
                  <a:pt x="0" y="0"/>
                </a:moveTo>
                <a:lnTo>
                  <a:pt x="12081508" y="0"/>
                </a:lnTo>
                <a:lnTo>
                  <a:pt x="12081508" y="11915388"/>
                </a:lnTo>
                <a:lnTo>
                  <a:pt x="0" y="11915388"/>
                </a:lnTo>
                <a:lnTo>
                  <a:pt x="0" y="0"/>
                </a:lnTo>
                <a:close/>
              </a:path>
            </a:pathLst>
          </a:custGeom>
          <a:blipFill>
            <a:blip r:embed="rId2">
              <a:alphaModFix amt="77000"/>
            </a:blip>
            <a:stretch>
              <a:fillRect/>
            </a:stretch>
          </a:blipFill>
        </p:spPr>
      </p:sp>
      <p:sp>
        <p:nvSpPr>
          <p:cNvPr id="4" name="TextBox 4"/>
          <p:cNvSpPr txBox="1"/>
          <p:nvPr/>
        </p:nvSpPr>
        <p:spPr>
          <a:xfrm>
            <a:off x="1028700" y="3261015"/>
            <a:ext cx="7102477" cy="943568"/>
          </a:xfrm>
          <a:prstGeom prst="rect">
            <a:avLst/>
          </a:prstGeom>
        </p:spPr>
        <p:txBody>
          <a:bodyPr lIns="0" tIns="0" rIns="0" bIns="0" rtlCol="0" anchor="t">
            <a:spAutoFit/>
          </a:bodyPr>
          <a:lstStyle/>
          <a:p>
            <a:pPr algn="l">
              <a:lnSpc>
                <a:spcPts val="7735"/>
              </a:lnSpc>
              <a:spcBef>
                <a:spcPct val="0"/>
              </a:spcBef>
            </a:pPr>
            <a:r>
              <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INTRODUCCIÓN</a:t>
            </a:r>
            <a:endPar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5" name="TextBox 5"/>
          <p:cNvSpPr txBox="1"/>
          <p:nvPr/>
        </p:nvSpPr>
        <p:spPr>
          <a:xfrm>
            <a:off x="1028700" y="5161914"/>
            <a:ext cx="7102477" cy="4096386"/>
          </a:xfrm>
          <a:prstGeom prst="rect">
            <a:avLst/>
          </a:prstGeom>
        </p:spPr>
        <p:txBody>
          <a:bodyPr lIns="0" tIns="0" rIns="0" bIns="0" rtlCol="0" anchor="t">
            <a:spAutoFit/>
          </a:bodyPr>
          <a:lstStyle/>
          <a:p>
            <a:pPr algn="just">
              <a:lnSpc>
                <a:spcPts val="3640"/>
              </a:lnSpc>
              <a:spcBef>
                <a:spcPct val="0"/>
              </a:spcBef>
            </a:pPr>
            <a:r>
              <a:rPr lang="en-US" sz="2600">
                <a:solidFill>
                  <a:srgbClr val="FFFFFF"/>
                </a:solidFill>
                <a:latin typeface="DM Sans"/>
                <a:ea typeface="DM Sans"/>
                <a:cs typeface="DM Sans"/>
                <a:sym typeface="DM Sans"/>
              </a:rPr>
              <a:t>En la siguiente presentación mostraré mi sitio web (Un sitio web es un conjunto de páginas web que están relacionadas entre sí y que se encuentran bajo un mismo nombre de dominio.) llamado Wikiespacio, hablando de que se trata, de cuál fue la razón de su creación, qué herramientas usa y para qué, y qué elementos lo componen y cómo se ve en el código.</a:t>
            </a:r>
            <a:endParaRPr lang="en-US" sz="2600">
              <a:solidFill>
                <a:srgbClr val="FFFF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4844" t="-7678" r="-9007" b="-11300"/>
            </a:stretch>
          </a:blipFill>
        </p:spPr>
      </p:sp>
      <p:sp>
        <p:nvSpPr>
          <p:cNvPr id="3" name="TextBox 3"/>
          <p:cNvSpPr txBox="1"/>
          <p:nvPr/>
        </p:nvSpPr>
        <p:spPr>
          <a:xfrm>
            <a:off x="9144000" y="2367440"/>
            <a:ext cx="7102477" cy="1922669"/>
          </a:xfrm>
          <a:prstGeom prst="rect">
            <a:avLst/>
          </a:prstGeom>
        </p:spPr>
        <p:txBody>
          <a:bodyPr lIns="0" tIns="0" rIns="0" bIns="0" rtlCol="0" anchor="t">
            <a:spAutoFit/>
          </a:bodyPr>
          <a:lstStyle/>
          <a:p>
            <a:pPr algn="l">
              <a:lnSpc>
                <a:spcPts val="7735"/>
              </a:lnSpc>
              <a:spcBef>
                <a:spcPct val="0"/>
              </a:spcBef>
            </a:pPr>
            <a:r>
              <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¿QUÉ ES WIKIESPACIO?</a:t>
            </a:r>
            <a:endPar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4" name="TextBox 4"/>
          <p:cNvSpPr txBox="1"/>
          <p:nvPr/>
        </p:nvSpPr>
        <p:spPr>
          <a:xfrm>
            <a:off x="9144000" y="4799805"/>
            <a:ext cx="7102477" cy="3181985"/>
          </a:xfrm>
          <a:prstGeom prst="rect">
            <a:avLst/>
          </a:prstGeom>
        </p:spPr>
        <p:txBody>
          <a:bodyPr lIns="0" tIns="0" rIns="0" bIns="0" rtlCol="0" anchor="t">
            <a:spAutoFit/>
          </a:bodyPr>
          <a:lstStyle/>
          <a:p>
            <a:pPr algn="just">
              <a:lnSpc>
                <a:spcPts val="3640"/>
              </a:lnSpc>
              <a:spcBef>
                <a:spcPct val="0"/>
              </a:spcBef>
            </a:pPr>
            <a:r>
              <a:rPr lang="en-US" sz="2600">
                <a:solidFill>
                  <a:srgbClr val="FFFFFF"/>
                </a:solidFill>
                <a:latin typeface="DM Sans"/>
                <a:ea typeface="DM Sans"/>
                <a:cs typeface="DM Sans"/>
                <a:sym typeface="DM Sans"/>
              </a:rPr>
              <a:t>Wikiespacio es un sitio web, que busca ser una enciclopedia online de contenido relacionado con el espacio, en este se encuentran una gran cantidad de artículos acerca de galaxias, estrellas, planetas y otros elementos y fenómenos relacionados con el espacio y la astronomía.</a:t>
            </a:r>
            <a:endParaRPr lang="en-US" sz="2600">
              <a:solidFill>
                <a:srgbClr val="FFFFFF"/>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2248" r="-67193" b="-75783"/>
            </a:stretch>
          </a:blipFill>
        </p:spPr>
      </p:sp>
      <p:sp>
        <p:nvSpPr>
          <p:cNvPr id="3" name="TextBox 3"/>
          <p:cNvSpPr txBox="1"/>
          <p:nvPr/>
        </p:nvSpPr>
        <p:spPr>
          <a:xfrm>
            <a:off x="1028700" y="923925"/>
            <a:ext cx="7102477" cy="991870"/>
          </a:xfrm>
          <a:prstGeom prst="rect">
            <a:avLst/>
          </a:prstGeom>
        </p:spPr>
        <p:txBody>
          <a:bodyPr lIns="0" tIns="0" rIns="0" bIns="0" rtlCol="0" anchor="t">
            <a:spAutoFit/>
          </a:bodyPr>
          <a:lstStyle/>
          <a:p>
            <a:pPr algn="l">
              <a:lnSpc>
                <a:spcPts val="7735"/>
              </a:lnSpc>
              <a:spcBef>
                <a:spcPct val="0"/>
              </a:spcBef>
            </a:pPr>
            <a:r>
              <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¿POR</a:t>
            </a:r>
            <a:r>
              <a:rPr lang="es-ES" alt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 </a:t>
            </a:r>
            <a:r>
              <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QUÉ LO CREÉ?</a:t>
            </a:r>
            <a:endParaRPr lang="en-US" sz="55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4" name="TextBox 4"/>
          <p:cNvSpPr txBox="1"/>
          <p:nvPr/>
        </p:nvSpPr>
        <p:spPr>
          <a:xfrm>
            <a:off x="1028700" y="3222625"/>
            <a:ext cx="7340050" cy="6035675"/>
          </a:xfrm>
          <a:prstGeom prst="rect">
            <a:avLst/>
          </a:prstGeom>
        </p:spPr>
        <p:txBody>
          <a:bodyPr lIns="0" tIns="0" rIns="0" bIns="0" rtlCol="0" anchor="t">
            <a:spAutoFit/>
          </a:bodyPr>
          <a:lstStyle/>
          <a:p>
            <a:pPr algn="just">
              <a:lnSpc>
                <a:spcPts val="4420"/>
              </a:lnSpc>
            </a:pPr>
            <a:r>
              <a:rPr lang="en-US" sz="2600">
                <a:solidFill>
                  <a:srgbClr val="FFFFFF"/>
                </a:solidFill>
                <a:latin typeface="DM Sans"/>
                <a:ea typeface="DM Sans"/>
                <a:cs typeface="DM Sans"/>
                <a:sym typeface="DM Sans"/>
              </a:rPr>
              <a:t>Las razones de creación de wikiespacio son las siguientes: </a:t>
            </a:r>
            <a:endParaRPr lang="en-US" sz="2600">
              <a:solidFill>
                <a:srgbClr val="FFFFFF"/>
              </a:solidFill>
              <a:latin typeface="DM Sans"/>
              <a:ea typeface="DM Sans"/>
              <a:cs typeface="DM Sans"/>
              <a:sym typeface="DM Sans"/>
            </a:endParaRPr>
          </a:p>
          <a:p>
            <a:pPr algn="just">
              <a:lnSpc>
                <a:spcPts val="4420"/>
              </a:lnSpc>
            </a:pPr>
          </a:p>
          <a:p>
            <a:pPr algn="just">
              <a:lnSpc>
                <a:spcPts val="4420"/>
              </a:lnSpc>
            </a:pPr>
            <a:r>
              <a:rPr lang="en-US" sz="2600">
                <a:solidFill>
                  <a:srgbClr val="FFFFFF"/>
                </a:solidFill>
                <a:latin typeface="DM Sans"/>
                <a:ea typeface="DM Sans"/>
                <a:cs typeface="DM Sans"/>
                <a:sym typeface="DM Sans"/>
              </a:rPr>
              <a:t>1. Facilidad de diseño: Por el tópico del sitio espacio y astronomía, los colores y diseños que combinan con él son más predecibles. </a:t>
            </a:r>
            <a:endParaRPr lang="en-US" sz="2600">
              <a:solidFill>
                <a:srgbClr val="FFFFFF"/>
              </a:solidFill>
              <a:latin typeface="DM Sans"/>
              <a:ea typeface="DM Sans"/>
              <a:cs typeface="DM Sans"/>
              <a:sym typeface="DM Sans"/>
            </a:endParaRPr>
          </a:p>
          <a:p>
            <a:pPr algn="just">
              <a:lnSpc>
                <a:spcPts val="4420"/>
              </a:lnSpc>
            </a:pPr>
          </a:p>
          <a:p>
            <a:pPr algn="just">
              <a:lnSpc>
                <a:spcPts val="4420"/>
              </a:lnSpc>
            </a:pPr>
            <a:r>
              <a:rPr lang="en-US" sz="2600">
                <a:solidFill>
                  <a:srgbClr val="FFFFFF"/>
                </a:solidFill>
                <a:latin typeface="DM Sans"/>
                <a:ea typeface="DM Sans"/>
                <a:cs typeface="DM Sans"/>
                <a:sym typeface="DM Sans"/>
              </a:rPr>
              <a:t>2.Nostalgia: Mi sitio se inspira en Wikipedia, uno de los sitios web más grandes, uno de los primeros sitios webs que visité, volviéndose rápidamente mi favorito en la infancia.</a:t>
            </a:r>
            <a:endParaRPr lang="en-US" sz="2600">
              <a:solidFill>
                <a:srgbClr val="FFFFFF"/>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1365" flipH="1">
            <a:off x="-879869" y="-1814744"/>
            <a:ext cx="20047737" cy="13916488"/>
          </a:xfrm>
          <a:custGeom>
            <a:avLst/>
            <a:gdLst/>
            <a:ahLst/>
            <a:cxnLst/>
            <a:rect l="l" t="t" r="r" b="b"/>
            <a:pathLst>
              <a:path w="20047737" h="13916488">
                <a:moveTo>
                  <a:pt x="20047738" y="3861409"/>
                </a:moveTo>
                <a:lnTo>
                  <a:pt x="2172043" y="0"/>
                </a:lnTo>
                <a:lnTo>
                  <a:pt x="0" y="10055079"/>
                </a:lnTo>
                <a:lnTo>
                  <a:pt x="17875695" y="13916488"/>
                </a:lnTo>
                <a:lnTo>
                  <a:pt x="20047738" y="3861409"/>
                </a:lnTo>
                <a:close/>
              </a:path>
            </a:pathLst>
          </a:custGeom>
          <a:blipFill>
            <a:blip r:embed="rId1"/>
            <a:stretch>
              <a:fillRect l="-519" t="-10521" r="-59370" b="-19041"/>
            </a:stretch>
          </a:blipFill>
        </p:spPr>
      </p:sp>
      <p:sp>
        <p:nvSpPr>
          <p:cNvPr id="3" name="TextBox 3"/>
          <p:cNvSpPr txBox="1"/>
          <p:nvPr/>
        </p:nvSpPr>
        <p:spPr>
          <a:xfrm>
            <a:off x="9144000" y="952500"/>
            <a:ext cx="7102477" cy="1525931"/>
          </a:xfrm>
          <a:prstGeom prst="rect">
            <a:avLst/>
          </a:prstGeom>
        </p:spPr>
        <p:txBody>
          <a:bodyPr lIns="0" tIns="0" rIns="0" bIns="0" rtlCol="0" anchor="t">
            <a:spAutoFit/>
          </a:bodyPr>
          <a:lstStyle/>
          <a:p>
            <a:pPr algn="l">
              <a:lnSpc>
                <a:spcPts val="6195"/>
              </a:lnSpc>
              <a:spcBef>
                <a:spcPct val="0"/>
              </a:spcBef>
            </a:pPr>
            <a:r>
              <a:rPr lang="en-US" sz="44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¿QUÉ HERRAMIENTAS USA Y PARA QUÉ?</a:t>
            </a:r>
            <a:endParaRPr lang="en-US" sz="44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4" name="TextBox 4"/>
          <p:cNvSpPr txBox="1"/>
          <p:nvPr/>
        </p:nvSpPr>
        <p:spPr>
          <a:xfrm>
            <a:off x="10156823" y="3015291"/>
            <a:ext cx="7102477" cy="6549010"/>
          </a:xfrm>
          <a:prstGeom prst="rect">
            <a:avLst/>
          </a:prstGeom>
        </p:spPr>
        <p:txBody>
          <a:bodyPr lIns="0" tIns="0" rIns="0" bIns="0" rtlCol="0" anchor="t">
            <a:spAutoFit/>
          </a:bodyPr>
          <a:lstStyle/>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HTML5: Utilizado para la estructura básica de todas las páginas del sitio web. </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CSS3: Implementado en el archivo styles.css para dar estilo a todo el sitio, incluyendo un sistema de variables CSS para facilitar el cambio entre temas claro y oscuro.</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JavaScript: Presente en script.js, proporciona interactividad al sitio web con las siguientes funcionalidades: Funcionalidad de modo oscuro con persistencia mediante localStorage, gestión de cookies con modal informativo, etc. </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Bootstrap 5: Framework CSS utilizado para el diseño responsive, incluyendo: Sistema de grid para layouts, componentes de navegación (navbar, dropdowns), etc. </a:t>
            </a:r>
            <a:endParaRPr lang="en-US" sz="2200">
              <a:solidFill>
                <a:srgbClr val="FFFFFF"/>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1365" flipH="1">
            <a:off x="-879869" y="-1814744"/>
            <a:ext cx="20047737" cy="13916488"/>
          </a:xfrm>
          <a:custGeom>
            <a:avLst/>
            <a:gdLst/>
            <a:ahLst/>
            <a:cxnLst/>
            <a:rect l="l" t="t" r="r" b="b"/>
            <a:pathLst>
              <a:path w="20047737" h="13916488">
                <a:moveTo>
                  <a:pt x="20047738" y="3861409"/>
                </a:moveTo>
                <a:lnTo>
                  <a:pt x="2172043" y="0"/>
                </a:lnTo>
                <a:lnTo>
                  <a:pt x="0" y="10055079"/>
                </a:lnTo>
                <a:lnTo>
                  <a:pt x="17875695" y="13916488"/>
                </a:lnTo>
                <a:lnTo>
                  <a:pt x="20047738" y="3861409"/>
                </a:lnTo>
                <a:close/>
              </a:path>
            </a:pathLst>
          </a:custGeom>
          <a:blipFill>
            <a:blip r:embed="rId1"/>
            <a:stretch>
              <a:fillRect l="-519" t="-10521" r="-59370" b="-19041"/>
            </a:stretch>
          </a:blipFill>
        </p:spPr>
      </p:sp>
      <p:sp>
        <p:nvSpPr>
          <p:cNvPr id="3" name="TextBox 3"/>
          <p:cNvSpPr txBox="1"/>
          <p:nvPr/>
        </p:nvSpPr>
        <p:spPr>
          <a:xfrm>
            <a:off x="9144000" y="952500"/>
            <a:ext cx="7102477" cy="1525931"/>
          </a:xfrm>
          <a:prstGeom prst="rect">
            <a:avLst/>
          </a:prstGeom>
        </p:spPr>
        <p:txBody>
          <a:bodyPr lIns="0" tIns="0" rIns="0" bIns="0" rtlCol="0" anchor="t">
            <a:spAutoFit/>
          </a:bodyPr>
          <a:lstStyle/>
          <a:p>
            <a:pPr algn="l">
              <a:lnSpc>
                <a:spcPts val="6195"/>
              </a:lnSpc>
              <a:spcBef>
                <a:spcPct val="0"/>
              </a:spcBef>
            </a:pPr>
            <a:r>
              <a:rPr lang="en-US" sz="44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¿QUÉ HERRAMIENTAS USA Y PARA QUÉ?</a:t>
            </a:r>
            <a:endParaRPr lang="en-US" sz="44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4" name="TextBox 4"/>
          <p:cNvSpPr txBox="1"/>
          <p:nvPr/>
        </p:nvSpPr>
        <p:spPr>
          <a:xfrm>
            <a:off x="10156823" y="3015291"/>
            <a:ext cx="7102477" cy="6987160"/>
          </a:xfrm>
          <a:prstGeom prst="rect">
            <a:avLst/>
          </a:prstGeom>
        </p:spPr>
        <p:txBody>
          <a:bodyPr lIns="0" tIns="0" rIns="0" bIns="0" rtlCol="0" anchor="t">
            <a:spAutoFit/>
          </a:bodyPr>
          <a:lstStyle/>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Font Awesome 6.4.0: Biblioteca de iconos utilizada para elementos visuales como el icono de la luna en el selector de modo oscuro.</a:t>
            </a:r>
            <a:r>
              <a:rPr lang="en-US" sz="2200">
                <a:solidFill>
                  <a:srgbClr val="FFFFFF"/>
                </a:solidFill>
                <a:latin typeface="DM Sans"/>
                <a:ea typeface="DM Sans"/>
                <a:cs typeface="DM Sans"/>
                <a:sym typeface="DM Sans"/>
              </a:rPr>
              <a:t> </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Google Fonts: Específicamente la fuente 'Roboto Slab' importada para mejorar la tipografía del sitio. </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localStorage API: Utilizada para guardar preferencias del usuario como: Preferencia de modo oscuro/claro, estado de aceptación de cookies. </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CSS Variables: Implementación de un sistema de temas mediante variables CSS que permite cambiar fácilmente entre modo claro y oscuro. </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Responsive Design: Técnicas de diseño adaptativo para que el sitio funcione correctamente en diferentes dispositivos y tamaños de pantalla.</a:t>
            </a:r>
            <a:endParaRPr lang="en-US" sz="2200">
              <a:solidFill>
                <a:srgbClr val="FFFFFF"/>
              </a:solidFill>
              <a:latin typeface="DM Sans"/>
              <a:ea typeface="DM Sans"/>
              <a:cs typeface="DM Sans"/>
              <a:sym typeface="DM Sans"/>
            </a:endParaRPr>
          </a:p>
          <a:p>
            <a:pPr algn="just">
              <a:lnSpc>
                <a:spcPts val="3495"/>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3333" b="-23333"/>
            </a:stretch>
          </a:blipFill>
        </p:spPr>
      </p:sp>
      <p:sp>
        <p:nvSpPr>
          <p:cNvPr id="3" name="TextBox 3"/>
          <p:cNvSpPr txBox="1"/>
          <p:nvPr/>
        </p:nvSpPr>
        <p:spPr>
          <a:xfrm>
            <a:off x="1036823" y="2276690"/>
            <a:ext cx="16222477" cy="1296060"/>
          </a:xfrm>
          <a:prstGeom prst="rect">
            <a:avLst/>
          </a:prstGeom>
        </p:spPr>
        <p:txBody>
          <a:bodyPr lIns="0" tIns="0" rIns="0" bIns="0" rtlCol="0" anchor="t">
            <a:spAutoFit/>
          </a:bodyPr>
          <a:lstStyle/>
          <a:p>
            <a:pPr algn="l">
              <a:lnSpc>
                <a:spcPts val="5215"/>
              </a:lnSpc>
              <a:spcBef>
                <a:spcPct val="0"/>
              </a:spcBef>
            </a:pPr>
            <a:r>
              <a:rPr lang="en-US" sz="37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¿QUÉ ELEMENTOS LO COMPONEN Y CÓMO SE VEN EN EL CÓDIGO (PÁGINA DE TIPO 1, EJ: INDEX.HTML)? </a:t>
            </a:r>
            <a:endParaRPr lang="en-US" sz="37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4" name="TextBox 4"/>
          <p:cNvSpPr txBox="1"/>
          <p:nvPr/>
        </p:nvSpPr>
        <p:spPr>
          <a:xfrm>
            <a:off x="1028700" y="4900040"/>
            <a:ext cx="16222477" cy="4796410"/>
          </a:xfrm>
          <a:prstGeom prst="rect">
            <a:avLst/>
          </a:prstGeom>
        </p:spPr>
        <p:txBody>
          <a:bodyPr lIns="0" tIns="0" rIns="0" bIns="0" rtlCol="0" anchor="t">
            <a:spAutoFit/>
          </a:bodyPr>
          <a:lstStyle/>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Introducción: Definición del tema "Espacio" (HTML).</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Contenidos: tarjetas ( HTML, Bootstrap).</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Temas Destacados: Carrusel de tarjetas (HTML, Bootstrap, CSS).</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Descubrimientos Recientes: Acordeón (HTML, Bootstrap).</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Cronología: Tabla de eventos (HTML, Bootstrap).</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Instituto: Mapa y enlace (HTML, Bootstrap).</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Video: Incrustado de YouTube (HTML, Bootstrap).</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Artículos: Carrusel (HTML, Bootstrap).</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Referencias: Lista ordenada (HTML, Bootstrap).</a:t>
            </a:r>
            <a:endParaRPr lang="en-US" sz="2200">
              <a:solidFill>
                <a:srgbClr val="FFFFFF"/>
              </a:solidFill>
              <a:latin typeface="DM Sans"/>
              <a:ea typeface="DM Sans"/>
              <a:cs typeface="DM Sans"/>
              <a:sym typeface="DM Sans"/>
            </a:endParaRPr>
          </a:p>
          <a:p>
            <a:pPr algn="just">
              <a:lnSpc>
                <a:spcPts val="3495"/>
              </a:lnSpc>
            </a:pPr>
          </a:p>
          <a:p>
            <a:pPr algn="just">
              <a:lnSpc>
                <a:spcPts val="3495"/>
              </a:lnSpc>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3333" b="-23333"/>
            </a:stretch>
          </a:blipFill>
        </p:spPr>
      </p:sp>
      <p:sp>
        <p:nvSpPr>
          <p:cNvPr id="3" name="TextBox 3"/>
          <p:cNvSpPr txBox="1"/>
          <p:nvPr/>
        </p:nvSpPr>
        <p:spPr>
          <a:xfrm>
            <a:off x="1036823" y="2276690"/>
            <a:ext cx="16222477" cy="1296060"/>
          </a:xfrm>
          <a:prstGeom prst="rect">
            <a:avLst/>
          </a:prstGeom>
        </p:spPr>
        <p:txBody>
          <a:bodyPr lIns="0" tIns="0" rIns="0" bIns="0" rtlCol="0" anchor="t">
            <a:spAutoFit/>
          </a:bodyPr>
          <a:lstStyle/>
          <a:p>
            <a:pPr algn="l">
              <a:lnSpc>
                <a:spcPts val="5215"/>
              </a:lnSpc>
              <a:spcBef>
                <a:spcPct val="0"/>
              </a:spcBef>
            </a:pPr>
            <a:r>
              <a:rPr lang="en-US" sz="3725" b="1">
                <a:solidFill>
                  <a:srgbClr val="FFFFFF"/>
                </a:solidFill>
                <a:latin typeface="Open Sauce Heavy" panose="00000A00000000000000"/>
                <a:ea typeface="Open Sauce Heavy" panose="00000A00000000000000"/>
                <a:cs typeface="Open Sauce Heavy" panose="00000A00000000000000"/>
                <a:sym typeface="Open Sauce Heavy" panose="00000A00000000000000"/>
              </a:rPr>
              <a:t>¿QUÉ ELEMENTOS LO COMPONEN Y CÓMO SE VEN EN EL CÓDIGO (PÁGINA DE TIPO 2, EJ: SOL.HTML)? </a:t>
            </a:r>
            <a:endParaRPr lang="en-US" sz="3725" b="1">
              <a:solidFill>
                <a:srgbClr val="FFFFFF"/>
              </a:solidFill>
              <a:latin typeface="Open Sauce Heavy" panose="00000A00000000000000"/>
              <a:ea typeface="Open Sauce Heavy" panose="00000A00000000000000"/>
              <a:cs typeface="Open Sauce Heavy" panose="00000A00000000000000"/>
              <a:sym typeface="Open Sauce Heavy" panose="00000A00000000000000"/>
            </a:endParaRPr>
          </a:p>
        </p:txBody>
      </p:sp>
      <p:sp>
        <p:nvSpPr>
          <p:cNvPr id="4" name="TextBox 4"/>
          <p:cNvSpPr txBox="1"/>
          <p:nvPr/>
        </p:nvSpPr>
        <p:spPr>
          <a:xfrm>
            <a:off x="1028700" y="4900040"/>
            <a:ext cx="16222477" cy="1291210"/>
          </a:xfrm>
          <a:prstGeom prst="rect">
            <a:avLst/>
          </a:prstGeom>
        </p:spPr>
        <p:txBody>
          <a:bodyPr lIns="0" tIns="0" rIns="0" bIns="0" rtlCol="0" anchor="t">
            <a:spAutoFit/>
          </a:bodyPr>
          <a:lstStyle/>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Infobox: Tabla de datos clave (HTML, CSS inline y de clase).</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Contenido Detallado: Secciones con texto e imágenes. (HTML, Bootstrap)</a:t>
            </a:r>
            <a:endParaRPr lang="en-US" sz="2200">
              <a:solidFill>
                <a:srgbClr val="FFFFFF"/>
              </a:solidFill>
              <a:latin typeface="DM Sans"/>
              <a:ea typeface="DM Sans"/>
              <a:cs typeface="DM Sans"/>
              <a:sym typeface="DM Sans"/>
            </a:endParaRPr>
          </a:p>
          <a:p>
            <a:pPr marL="474980" lvl="1" indent="-237490" algn="just">
              <a:lnSpc>
                <a:spcPts val="3495"/>
              </a:lnSpc>
              <a:buFont typeface="Arial" panose="020B0604020202020204"/>
              <a:buChar char="•"/>
            </a:pPr>
            <a:r>
              <a:rPr lang="en-US" sz="2200">
                <a:solidFill>
                  <a:srgbClr val="FFFFFF"/>
                </a:solidFill>
                <a:latin typeface="DM Sans"/>
                <a:ea typeface="DM Sans"/>
                <a:cs typeface="DM Sans"/>
                <a:sym typeface="DM Sans"/>
              </a:rPr>
              <a:t>Referencias. Lista ordenada (HTML).</a:t>
            </a:r>
            <a:endParaRPr lang="en-US" sz="2200">
              <a:solidFill>
                <a:srgbClr val="FFFFFF"/>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5352</Words>
  <Application>WPS Presentation</Application>
  <PresentationFormat>On-screen Show (4:3)</PresentationFormat>
  <Paragraphs>115</Paragraphs>
  <Slides>15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Arial</vt:lpstr>
      <vt:lpstr>SimSun</vt:lpstr>
      <vt:lpstr>Wingdings</vt:lpstr>
      <vt:lpstr>Open Sauce Heavy</vt:lpstr>
      <vt:lpstr>DM Sans Bold</vt:lpstr>
      <vt:lpstr>DM Sans</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Outer</dc:title>
  <dc:creator/>
  <cp:lastModifiedBy>Ruben Paulino</cp:lastModifiedBy>
  <cp:revision>2</cp:revision>
  <dcterms:created xsi:type="dcterms:W3CDTF">2006-08-16T00:00:00Z</dcterms:created>
  <dcterms:modified xsi:type="dcterms:W3CDTF">2025-03-10T15:58:35Z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EDF6E8A15CD04472ACF9DB58A3622E72_12</vt:lpwstr>
  </property>
  <property fmtid="{D5CDD505-2E9C-101B-9397-08002B2CF9AE}" pid="3" name="KSOProductBuildVer">
    <vt:lpwstr>3082-12.2.0.19821</vt:lpwstr>
  </property>
</Properties>
</file>